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</p:sldMasterIdLst>
  <p:notesMasterIdLst>
    <p:notesMasterId r:id="rId47"/>
  </p:notesMasterIdLst>
  <p:sldIdLst>
    <p:sldId id="256" r:id="rId5"/>
    <p:sldId id="257" r:id="rId6"/>
    <p:sldId id="296" r:id="rId7"/>
    <p:sldId id="291" r:id="rId8"/>
    <p:sldId id="292" r:id="rId9"/>
    <p:sldId id="293" r:id="rId10"/>
    <p:sldId id="294" r:id="rId11"/>
    <p:sldId id="301" r:id="rId12"/>
    <p:sldId id="302" r:id="rId13"/>
    <p:sldId id="303" r:id="rId14"/>
    <p:sldId id="304" r:id="rId15"/>
    <p:sldId id="285" r:id="rId16"/>
    <p:sldId id="263" r:id="rId17"/>
    <p:sldId id="290" r:id="rId18"/>
    <p:sldId id="295" r:id="rId19"/>
    <p:sldId id="264" r:id="rId20"/>
    <p:sldId id="265" r:id="rId21"/>
    <p:sldId id="273" r:id="rId22"/>
    <p:sldId id="269" r:id="rId23"/>
    <p:sldId id="283" r:id="rId24"/>
    <p:sldId id="274" r:id="rId25"/>
    <p:sldId id="281" r:id="rId26"/>
    <p:sldId id="282" r:id="rId27"/>
    <p:sldId id="280" r:id="rId28"/>
    <p:sldId id="286" r:id="rId29"/>
    <p:sldId id="275" r:id="rId30"/>
    <p:sldId id="278" r:id="rId31"/>
    <p:sldId id="267" r:id="rId32"/>
    <p:sldId id="272" r:id="rId33"/>
    <p:sldId id="277" r:id="rId34"/>
    <p:sldId id="279" r:id="rId35"/>
    <p:sldId id="268" r:id="rId36"/>
    <p:sldId id="270" r:id="rId37"/>
    <p:sldId id="271" r:id="rId38"/>
    <p:sldId id="266" r:id="rId39"/>
    <p:sldId id="276" r:id="rId40"/>
    <p:sldId id="284" r:id="rId41"/>
    <p:sldId id="298" r:id="rId42"/>
    <p:sldId id="299" r:id="rId43"/>
    <p:sldId id="300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63136" autoAdjust="0"/>
  </p:normalViewPr>
  <p:slideViewPr>
    <p:cSldViewPr snapToGrid="0">
      <p:cViewPr varScale="1">
        <p:scale>
          <a:sx n="74" d="100"/>
          <a:sy n="74" d="100"/>
        </p:scale>
        <p:origin x="161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28/01/2023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20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7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82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55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4" r:id="rId13"/>
    <p:sldLayoutId id="214748371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fi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dirty="0"/>
              <a:t>Gathering DATA MODELLING REQUIREMENTS FOR THE LAKEHOUSE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7A025-3459-D3C2-3590-9DEBD30C5DA6}"/>
              </a:ext>
            </a:extLst>
          </p:cNvPr>
          <p:cNvSpPr txBox="1"/>
          <p:nvPr/>
        </p:nvSpPr>
        <p:spPr>
          <a:xfrm>
            <a:off x="3732684" y="4045077"/>
            <a:ext cx="520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How you can collaboratively design a star schema with your business users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222E3-11C4-662E-4446-F80E972CA723}"/>
              </a:ext>
            </a:extLst>
          </p:cNvPr>
          <p:cNvSpPr txBox="1"/>
          <p:nvPr/>
        </p:nvSpPr>
        <p:spPr>
          <a:xfrm>
            <a:off x="5876908" y="5722324"/>
            <a:ext cx="269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dirty="0">
                <a:solidFill>
                  <a:schemeClr val="accent1"/>
                </a:solidFill>
                <a:latin typeface="+mj-lt"/>
              </a:rPr>
              <a:t>Johnny Winter</a:t>
            </a:r>
          </a:p>
        </p:txBody>
      </p:sp>
    </p:spTree>
    <p:extLst>
      <p:ext uri="{BB962C8B-B14F-4D97-AF65-F5344CB8AC3E}">
        <p14:creationId xmlns:p14="http://schemas.microsoft.com/office/powerpoint/2010/main" val="12439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CA5448-C2A4-6368-5ADE-D8A6A270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Medallion architecture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6938C3-EF00-95B0-D1E9-F261F5FC3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11" y="1494668"/>
            <a:ext cx="97536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DC64-DBB4-7B74-F56E-390E9026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Advancing analytics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B24F-00AE-0AA7-4442-0AE93BC4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63" y="1475599"/>
            <a:ext cx="7380610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9935-EFDF-D4D8-F89C-59658C56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star schema?</a:t>
            </a: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1B39F6A4-0976-D836-BD15-AFB86A15A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20" y="1062245"/>
            <a:ext cx="3989732" cy="50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2C30B0DA-D4C5-E05F-C9FC-E82A05C2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1062245"/>
            <a:ext cx="4060050" cy="50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68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5BF7-7B8E-C342-3FBD-B8100E63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personas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29916B-7821-F6A5-647F-DC0479933585}"/>
              </a:ext>
            </a:extLst>
          </p:cNvPr>
          <p:cNvGrpSpPr/>
          <p:nvPr/>
        </p:nvGrpSpPr>
        <p:grpSpPr>
          <a:xfrm>
            <a:off x="1457671" y="3860938"/>
            <a:ext cx="2766460" cy="2000548"/>
            <a:chOff x="4780929" y="2690813"/>
            <a:chExt cx="1967534" cy="147637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8F90A10-7B83-A1CE-56C6-0DD5FB7C9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38" y="2690813"/>
              <a:ext cx="1304925" cy="147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A5B0AFA-6EE9-28B6-80DA-99FE25510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929" y="2690813"/>
              <a:ext cx="542925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4A4E16-4202-86C6-94B6-18EED08A905A}"/>
              </a:ext>
            </a:extLst>
          </p:cNvPr>
          <p:cNvGrpSpPr/>
          <p:nvPr/>
        </p:nvGrpSpPr>
        <p:grpSpPr>
          <a:xfrm>
            <a:off x="1457671" y="1428452"/>
            <a:ext cx="2766460" cy="2000548"/>
            <a:chOff x="4785967" y="1981199"/>
            <a:chExt cx="2060575" cy="1447801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301F9AFB-08FA-3ECB-C3D2-80B6F58A7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967" y="1981199"/>
              <a:ext cx="552450" cy="1381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22ECC876-4989-570F-A099-7396228C4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5742" y="1981199"/>
              <a:ext cx="581025" cy="140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26A0EAA-9C34-EEDF-7CAA-3EAAE5620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042" y="1981199"/>
              <a:ext cx="571500" cy="1447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DE042E-13F9-3048-2806-498AB4C6E752}"/>
              </a:ext>
            </a:extLst>
          </p:cNvPr>
          <p:cNvSpPr txBox="1"/>
          <p:nvPr/>
        </p:nvSpPr>
        <p:spPr>
          <a:xfrm>
            <a:off x="4601817" y="1361409"/>
            <a:ext cx="41048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Very technical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Can write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Understand the tech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097E8-6508-6A1E-CFA7-272F6C0B60AA}"/>
              </a:ext>
            </a:extLst>
          </p:cNvPr>
          <p:cNvSpPr txBox="1"/>
          <p:nvPr/>
        </p:nvSpPr>
        <p:spPr>
          <a:xfrm>
            <a:off x="4601816" y="3992068"/>
            <a:ext cx="72853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Business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Understand the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Know what they want to see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Not always great at explaining what they need</a:t>
            </a:r>
          </a:p>
        </p:txBody>
      </p:sp>
    </p:spTree>
    <p:extLst>
      <p:ext uri="{BB962C8B-B14F-4D97-AF65-F5344CB8AC3E}">
        <p14:creationId xmlns:p14="http://schemas.microsoft.com/office/powerpoint/2010/main" val="23672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3B4E05-6F84-3AB4-6FFA-A99F8E4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 gathering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15417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88AC4-9D3F-E5B2-83A8-3464DC8C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sunbeam</a:t>
            </a:r>
          </a:p>
        </p:txBody>
      </p:sp>
      <p:pic>
        <p:nvPicPr>
          <p:cNvPr id="2050" name="Picture 2" descr="Baby Sun | Teletubbies Wiki | Fandom">
            <a:extLst>
              <a:ext uri="{FF2B5EF4-FFF2-40B4-BE49-F238E27FC236}">
                <a16:creationId xmlns:a16="http://schemas.microsoft.com/office/drawing/2014/main" id="{984EA5F6-A546-BACE-26F0-3188ED519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277535"/>
            <a:ext cx="7667625" cy="430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5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613E-DB9B-F7B6-2E6C-62F73C61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MODELLING TOOLS &amp;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2D6E8-74E0-D270-7B17-79CBB0E944BA}"/>
              </a:ext>
            </a:extLst>
          </p:cNvPr>
          <p:cNvSpPr txBox="1"/>
          <p:nvPr/>
        </p:nvSpPr>
        <p:spPr>
          <a:xfrm>
            <a:off x="3179619" y="1693718"/>
            <a:ext cx="4713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600" dirty="0">
                <a:latin typeface="+mj-lt"/>
              </a:rPr>
              <a:t>BEAM*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6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6600" dirty="0">
                <a:latin typeface="+mj-lt"/>
              </a:rPr>
              <a:t>SUN MODELLING</a:t>
            </a:r>
          </a:p>
        </p:txBody>
      </p:sp>
    </p:spTree>
    <p:extLst>
      <p:ext uri="{BB962C8B-B14F-4D97-AF65-F5344CB8AC3E}">
        <p14:creationId xmlns:p14="http://schemas.microsoft.com/office/powerpoint/2010/main" val="231799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4A147-609B-9D71-FAE5-40AD11A1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Beam*</a:t>
            </a:r>
          </a:p>
        </p:txBody>
      </p:sp>
    </p:spTree>
    <p:extLst>
      <p:ext uri="{BB962C8B-B14F-4D97-AF65-F5344CB8AC3E}">
        <p14:creationId xmlns:p14="http://schemas.microsoft.com/office/powerpoint/2010/main" val="381813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C4A68-943B-AAFF-351E-11FE5063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BEAM*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1A03B-25B8-2EEC-273A-0350D2BC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528" y="1047750"/>
            <a:ext cx="3810000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05B41C-FCDD-88E9-0645-830CAD382DEF}"/>
              </a:ext>
            </a:extLst>
          </p:cNvPr>
          <p:cNvSpPr txBox="1"/>
          <p:nvPr/>
        </p:nvSpPr>
        <p:spPr>
          <a:xfrm>
            <a:off x="155864" y="1517073"/>
            <a:ext cx="70554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Agile Data Warehouse Design by Lawrence </a:t>
            </a:r>
            <a:r>
              <a:rPr lang="en-GB" sz="3200" dirty="0" err="1">
                <a:latin typeface="+mj-lt"/>
              </a:rPr>
              <a:t>Corr</a:t>
            </a:r>
            <a:endParaRPr lang="en-GB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Business Event Analysis &amp; Modelling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3 D</a:t>
            </a:r>
            <a:r>
              <a:rPr lang="en-GB" sz="2000" dirty="0">
                <a:latin typeface="+mj-lt"/>
              </a:rPr>
              <a:t>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</a:rPr>
              <a:t>7 </a:t>
            </a:r>
            <a:r>
              <a:rPr lang="en-GB" sz="3200" dirty="0" err="1">
                <a:latin typeface="+mj-lt"/>
              </a:rPr>
              <a:t>W</a:t>
            </a:r>
            <a:r>
              <a:rPr lang="en-GB" sz="2000" dirty="0" err="1">
                <a:latin typeface="+mj-lt"/>
              </a:rPr>
              <a:t>s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9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7443-5157-1E50-023F-A31EC8B1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 MODELLING</a:t>
            </a:r>
          </a:p>
        </p:txBody>
      </p:sp>
    </p:spTree>
    <p:extLst>
      <p:ext uri="{BB962C8B-B14F-4D97-AF65-F5344CB8AC3E}">
        <p14:creationId xmlns:p14="http://schemas.microsoft.com/office/powerpoint/2010/main" val="422681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 BI Manchester UG - #PBIMCR logo">
            <a:extLst>
              <a:ext uri="{FF2B5EF4-FFF2-40B4-BE49-F238E27FC236}">
                <a16:creationId xmlns:a16="http://schemas.microsoft.com/office/drawing/2014/main" id="{F2E66E14-286B-BA51-88A7-306B730E2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0" b="24864"/>
          <a:stretch/>
        </p:blipFill>
        <p:spPr bwMode="auto">
          <a:xfrm>
            <a:off x="5333601" y="4346590"/>
            <a:ext cx="4019949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4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583612-F73A-978F-71F3-02650598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 modelling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62AC7-B94A-ECA5-44EA-29B70CE4E291}"/>
              </a:ext>
            </a:extLst>
          </p:cNvPr>
          <p:cNvSpPr txBox="1"/>
          <p:nvPr/>
        </p:nvSpPr>
        <p:spPr>
          <a:xfrm>
            <a:off x="1380683" y="1096068"/>
            <a:ext cx="5764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Word of mouth technique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42C13-4CE6-1428-3779-591ED47E202B}"/>
              </a:ext>
            </a:extLst>
          </p:cNvPr>
          <p:cNvSpPr txBox="1"/>
          <p:nvPr/>
        </p:nvSpPr>
        <p:spPr>
          <a:xfrm>
            <a:off x="1380683" y="3783677"/>
            <a:ext cx="57649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Mark Whitehorn</a:t>
            </a:r>
          </a:p>
          <a:p>
            <a:r>
              <a:rPr lang="en-GB" sz="2000" dirty="0"/>
              <a:t>Professor of Analytics at the University of Dundee 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03E5BA4-288B-9344-4617-9BF5EB7B92DE}"/>
              </a:ext>
            </a:extLst>
          </p:cNvPr>
          <p:cNvSpPr/>
          <p:nvPr/>
        </p:nvSpPr>
        <p:spPr>
          <a:xfrm rot="5400000">
            <a:off x="6739582" y="1293026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B7DF3-B6D3-A0AF-6539-9EF78734CFB7}"/>
              </a:ext>
            </a:extLst>
          </p:cNvPr>
          <p:cNvSpPr txBox="1"/>
          <p:nvPr/>
        </p:nvSpPr>
        <p:spPr>
          <a:xfrm>
            <a:off x="1380683" y="1885875"/>
            <a:ext cx="57649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Advocates of Sun Modelling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Emma Zambonini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Pete Moore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Terry McCann</a:t>
            </a:r>
          </a:p>
        </p:txBody>
      </p:sp>
    </p:spTree>
    <p:extLst>
      <p:ext uri="{BB962C8B-B14F-4D97-AF65-F5344CB8AC3E}">
        <p14:creationId xmlns:p14="http://schemas.microsoft.com/office/powerpoint/2010/main" val="212826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4C36FC-35FE-F2F2-B3E8-2CD130F0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ED101-E616-AE93-DB43-35C8171E0F27}"/>
              </a:ext>
            </a:extLst>
          </p:cNvPr>
          <p:cNvSpPr txBox="1"/>
          <p:nvPr/>
        </p:nvSpPr>
        <p:spPr>
          <a:xfrm>
            <a:off x="3657600" y="1357744"/>
            <a:ext cx="70214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User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Physical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Logical model</a:t>
            </a:r>
          </a:p>
        </p:txBody>
      </p:sp>
    </p:spTree>
    <p:extLst>
      <p:ext uri="{BB962C8B-B14F-4D97-AF65-F5344CB8AC3E}">
        <p14:creationId xmlns:p14="http://schemas.microsoft.com/office/powerpoint/2010/main" val="103048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B185-4F00-54B4-1AF7-3EC25A07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1E21C-B296-4B0B-ACF9-2DCA5C01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49" y="839044"/>
            <a:ext cx="8936385" cy="51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953F-9FAC-0F84-5E1F-319D3361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model</a:t>
            </a:r>
          </a:p>
        </p:txBody>
      </p:sp>
      <p:pic>
        <p:nvPicPr>
          <p:cNvPr id="3074" name="Picture 2" descr="7 Tips for a Good ER Diagram Layout | Vertabelo Database Modeler">
            <a:extLst>
              <a:ext uri="{FF2B5EF4-FFF2-40B4-BE49-F238E27FC236}">
                <a16:creationId xmlns:a16="http://schemas.microsoft.com/office/drawing/2014/main" id="{36674780-6848-5D13-90C5-AD42DC059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00" y="666750"/>
            <a:ext cx="7231599" cy="52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4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8DC0-5269-25C6-DE1E-BED38E16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4C86D-EBAE-27EF-976F-38F09BE11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78" y="760287"/>
            <a:ext cx="8042901" cy="51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565A50-734E-D824-C145-5CBA4917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workshop</a:t>
            </a:r>
          </a:p>
        </p:txBody>
      </p:sp>
    </p:spTree>
    <p:extLst>
      <p:ext uri="{BB962C8B-B14F-4D97-AF65-F5344CB8AC3E}">
        <p14:creationId xmlns:p14="http://schemas.microsoft.com/office/powerpoint/2010/main" val="29128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2867-5F02-99D7-3DF3-AE615CD1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Hold A workshop</a:t>
            </a:r>
          </a:p>
        </p:txBody>
      </p:sp>
      <p:pic>
        <p:nvPicPr>
          <p:cNvPr id="4" name="Picture 3" descr="Group of standing people looking at whiteboard on classroom wall, man wearing glasses holding whiteboard marker and writing">
            <a:extLst>
              <a:ext uri="{FF2B5EF4-FFF2-40B4-BE49-F238E27FC236}">
                <a16:creationId xmlns:a16="http://schemas.microsoft.com/office/drawing/2014/main" id="{EFA01F0E-D9F5-8BF2-0F24-AA6A4196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4" y="1336431"/>
            <a:ext cx="5583864" cy="3726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592FDE-A439-DE07-D2A2-E9A17CB7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321" y="3242263"/>
            <a:ext cx="2317725" cy="234376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B8FB550-AE9F-EBC4-C31F-DF7244FABF58}"/>
              </a:ext>
            </a:extLst>
          </p:cNvPr>
          <p:cNvGrpSpPr/>
          <p:nvPr/>
        </p:nvGrpSpPr>
        <p:grpSpPr>
          <a:xfrm>
            <a:off x="6718580" y="399416"/>
            <a:ext cx="2317725" cy="2687057"/>
            <a:chOff x="6736166" y="522512"/>
            <a:chExt cx="2317725" cy="26870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8FB678-7E21-012A-FF1A-E6D06F92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6166" y="522512"/>
              <a:ext cx="2317725" cy="23177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59916-45D0-651C-1432-14675CE65EEC}"/>
                </a:ext>
              </a:extLst>
            </p:cNvPr>
            <p:cNvSpPr txBox="1"/>
            <p:nvPr/>
          </p:nvSpPr>
          <p:spPr>
            <a:xfrm>
              <a:off x="7419613" y="2840237"/>
              <a:ext cx="950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Miro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0389BB-43CD-2CF8-DA52-9914851148E0}"/>
              </a:ext>
            </a:extLst>
          </p:cNvPr>
          <p:cNvGrpSpPr/>
          <p:nvPr/>
        </p:nvGrpSpPr>
        <p:grpSpPr>
          <a:xfrm>
            <a:off x="9500189" y="399169"/>
            <a:ext cx="2317725" cy="2682225"/>
            <a:chOff x="9500189" y="539854"/>
            <a:chExt cx="2317725" cy="26822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322CEF-0A73-BA0E-A2A6-DCDBA775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0189" y="539854"/>
              <a:ext cx="2317725" cy="23021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590BBB-90F6-9AED-04D8-295E5D9870C7}"/>
                </a:ext>
              </a:extLst>
            </p:cNvPr>
            <p:cNvSpPr txBox="1"/>
            <p:nvPr/>
          </p:nvSpPr>
          <p:spPr>
            <a:xfrm>
              <a:off x="10183636" y="2852747"/>
              <a:ext cx="950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Mural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F4D884-49F0-E94C-D4CE-81A0BF00952E}"/>
              </a:ext>
            </a:extLst>
          </p:cNvPr>
          <p:cNvSpPr txBox="1"/>
          <p:nvPr/>
        </p:nvSpPr>
        <p:spPr>
          <a:xfrm>
            <a:off x="8084322" y="5586030"/>
            <a:ext cx="231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MS Whiteboard</a:t>
            </a:r>
          </a:p>
        </p:txBody>
      </p:sp>
    </p:spTree>
    <p:extLst>
      <p:ext uri="{BB962C8B-B14F-4D97-AF65-F5344CB8AC3E}">
        <p14:creationId xmlns:p14="http://schemas.microsoft.com/office/powerpoint/2010/main" val="40844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0E72-3381-DF1D-3903-D1603EC5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TO INVITE?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FF7AB2-5E97-6B76-B63D-52CA44C11080}"/>
              </a:ext>
            </a:extLst>
          </p:cNvPr>
          <p:cNvGrpSpPr/>
          <p:nvPr/>
        </p:nvGrpSpPr>
        <p:grpSpPr>
          <a:xfrm>
            <a:off x="1070046" y="1813477"/>
            <a:ext cx="4326903" cy="3016940"/>
            <a:chOff x="4780929" y="2690813"/>
            <a:chExt cx="1967534" cy="147637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D84D46A-6205-F07A-13BA-04807AC83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38" y="2690813"/>
              <a:ext cx="1304925" cy="147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8E270E-0668-4B60-B179-DC18F8158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929" y="2690813"/>
              <a:ext cx="542925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270AFD-0BD8-91D6-9337-A347752A5308}"/>
              </a:ext>
            </a:extLst>
          </p:cNvPr>
          <p:cNvSpPr txBox="1"/>
          <p:nvPr/>
        </p:nvSpPr>
        <p:spPr>
          <a:xfrm>
            <a:off x="6096000" y="1818863"/>
            <a:ext cx="56818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your business users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Good to have 2 people running the workshop. One facilitator, one scribe.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Choose one business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Invite 3-5 people with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15117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32AD-FDDF-A65D-3807-6A75E33B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3 d</a:t>
            </a:r>
            <a:r>
              <a:rPr lang="en-GB" sz="48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669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D3997-B364-1C07-3253-7E9B1D02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3 D</a:t>
            </a:r>
            <a:r>
              <a:rPr lang="en-GB" sz="2400" dirty="0"/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FEBEE-10FC-03A0-FEC5-CD9655733F75}"/>
              </a:ext>
            </a:extLst>
          </p:cNvPr>
          <p:cNvSpPr txBox="1"/>
          <p:nvPr/>
        </p:nvSpPr>
        <p:spPr>
          <a:xfrm>
            <a:off x="2379518" y="828158"/>
            <a:ext cx="63800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800" dirty="0">
                <a:latin typeface="+mj-lt"/>
              </a:rPr>
              <a:t>Discover an event</a:t>
            </a:r>
          </a:p>
          <a:p>
            <a:pPr lvl="1"/>
            <a:r>
              <a:rPr lang="en-GB" sz="3600" dirty="0">
                <a:latin typeface="+mj-lt"/>
              </a:rPr>
              <a:t>						“who does what?”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800" dirty="0">
                <a:latin typeface="+mj-lt"/>
              </a:rPr>
              <a:t>Describe an event</a:t>
            </a:r>
          </a:p>
          <a:p>
            <a:pPr lvl="1"/>
            <a:r>
              <a:rPr lang="en-GB" sz="3600" dirty="0">
                <a:latin typeface="+mj-lt"/>
              </a:rPr>
              <a:t>						USE THE 7 </a:t>
            </a:r>
            <a:r>
              <a:rPr lang="en-GB" sz="3600" dirty="0" err="1">
                <a:latin typeface="+mj-lt"/>
              </a:rPr>
              <a:t>W</a:t>
            </a:r>
            <a:r>
              <a:rPr lang="en-GB" sz="2800" dirty="0" err="1">
                <a:latin typeface="+mj-lt"/>
              </a:rPr>
              <a:t>s</a:t>
            </a:r>
            <a:endParaRPr lang="en-GB" sz="2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800" dirty="0">
                <a:latin typeface="+mj-lt"/>
              </a:rPr>
              <a:t>Document an event</a:t>
            </a:r>
          </a:p>
          <a:p>
            <a:r>
              <a:rPr lang="en-GB" sz="4800" dirty="0">
                <a:latin typeface="+mj-lt"/>
              </a:rPr>
              <a:t>							</a:t>
            </a:r>
            <a:r>
              <a:rPr lang="en-GB" sz="3600" dirty="0">
                <a:latin typeface="+mj-lt"/>
              </a:rPr>
              <a:t>SUN MODELLING</a:t>
            </a:r>
          </a:p>
        </p:txBody>
      </p:sp>
    </p:spTree>
    <p:extLst>
      <p:ext uri="{BB962C8B-B14F-4D97-AF65-F5344CB8AC3E}">
        <p14:creationId xmlns:p14="http://schemas.microsoft.com/office/powerpoint/2010/main" val="18530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6CF2-B2BF-AD49-68D1-BB99E193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</a:t>
            </a:r>
          </a:p>
        </p:txBody>
      </p:sp>
    </p:spTree>
    <p:extLst>
      <p:ext uri="{BB962C8B-B14F-4D97-AF65-F5344CB8AC3E}">
        <p14:creationId xmlns:p14="http://schemas.microsoft.com/office/powerpoint/2010/main" val="405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4C9430-CF35-8798-CF60-1D70B464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411" y="2513059"/>
            <a:ext cx="6898920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WHO DOES WHAT?</a:t>
            </a:r>
          </a:p>
        </p:txBody>
      </p:sp>
    </p:spTree>
    <p:extLst>
      <p:ext uri="{BB962C8B-B14F-4D97-AF65-F5344CB8AC3E}">
        <p14:creationId xmlns:p14="http://schemas.microsoft.com/office/powerpoint/2010/main" val="272047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82EC-7FD5-DCD5-6BC3-151B48AC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DESCRIbe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4460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E43B33-36CB-2AF1-3D86-1673033A9423}"/>
              </a:ext>
            </a:extLst>
          </p:cNvPr>
          <p:cNvSpPr txBox="1"/>
          <p:nvPr/>
        </p:nvSpPr>
        <p:spPr>
          <a:xfrm>
            <a:off x="4208319" y="748144"/>
            <a:ext cx="61306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“I keep six honest serving men (they taught me all I knew); Their names are What and Why and When and How and Where and Who”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64413BB-50AD-84E4-B1EA-A77BD955BC8E}"/>
              </a:ext>
            </a:extLst>
          </p:cNvPr>
          <p:cNvSpPr/>
          <p:nvPr/>
        </p:nvSpPr>
        <p:spPr>
          <a:xfrm rot="5400000">
            <a:off x="-176607" y="1445661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78F34-A898-D0FE-A7DC-8DBDCC1F1729}"/>
              </a:ext>
            </a:extLst>
          </p:cNvPr>
          <p:cNvSpPr txBox="1"/>
          <p:nvPr/>
        </p:nvSpPr>
        <p:spPr>
          <a:xfrm>
            <a:off x="7696044" y="5881455"/>
            <a:ext cx="225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- Rudyard Kipling</a:t>
            </a:r>
          </a:p>
        </p:txBody>
      </p:sp>
    </p:spTree>
    <p:extLst>
      <p:ext uri="{BB962C8B-B14F-4D97-AF65-F5344CB8AC3E}">
        <p14:creationId xmlns:p14="http://schemas.microsoft.com/office/powerpoint/2010/main" val="17725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70F0-2E1F-767C-A4B4-D0574EC5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7W 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17721-3B4F-9E05-CBD9-34D04453FC2F}"/>
              </a:ext>
            </a:extLst>
          </p:cNvPr>
          <p:cNvSpPr txBox="1"/>
          <p:nvPr/>
        </p:nvSpPr>
        <p:spPr>
          <a:xfrm>
            <a:off x="2992581" y="1091046"/>
            <a:ext cx="35640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latin typeface="+mj-lt"/>
              </a:rPr>
              <a:t>How many?</a:t>
            </a:r>
          </a:p>
        </p:txBody>
      </p:sp>
    </p:spTree>
    <p:extLst>
      <p:ext uri="{BB962C8B-B14F-4D97-AF65-F5344CB8AC3E}">
        <p14:creationId xmlns:p14="http://schemas.microsoft.com/office/powerpoint/2010/main" val="39779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7443-5157-1E50-023F-A31EC8B1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227721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B15B53D-01F4-1F5E-D474-32E19C7072D2}"/>
              </a:ext>
            </a:extLst>
          </p:cNvPr>
          <p:cNvSpPr/>
          <p:nvPr/>
        </p:nvSpPr>
        <p:spPr>
          <a:xfrm>
            <a:off x="5908025" y="2233312"/>
            <a:ext cx="2108499" cy="1990164"/>
          </a:xfrm>
          <a:prstGeom prst="ellipse">
            <a:avLst/>
          </a:prstGeom>
          <a:solidFill>
            <a:srgbClr val="FFFCB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8B0D8C-856B-0B8D-FEBE-C6CF220C2649}"/>
              </a:ext>
            </a:extLst>
          </p:cNvPr>
          <p:cNvSpPr/>
          <p:nvPr/>
        </p:nvSpPr>
        <p:spPr>
          <a:xfrm>
            <a:off x="5908026" y="2233312"/>
            <a:ext cx="2108499" cy="199016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Revenue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Cost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Profit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Margin %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Unit Quantity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Order Quantity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AB2023B-4A60-21F6-1755-97C3B2AAC1CF}"/>
              </a:ext>
            </a:extLst>
          </p:cNvPr>
          <p:cNvGrpSpPr/>
          <p:nvPr/>
        </p:nvGrpSpPr>
        <p:grpSpPr>
          <a:xfrm>
            <a:off x="7707742" y="1604940"/>
            <a:ext cx="1883067" cy="919825"/>
            <a:chOff x="7707742" y="1604940"/>
            <a:chExt cx="1883067" cy="9198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D41BA4-4892-0885-EEDE-6289FB1FB11B}"/>
                </a:ext>
              </a:extLst>
            </p:cNvPr>
            <p:cNvSpPr txBox="1"/>
            <p:nvPr/>
          </p:nvSpPr>
          <p:spPr>
            <a:xfrm>
              <a:off x="8006133" y="1604940"/>
              <a:ext cx="1584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Customer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FCD9F5E-5703-AB6A-2B5C-506177875F98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7707742" y="2067791"/>
              <a:ext cx="563422" cy="456974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1AE723D-B46F-557E-A558-EB0BEDF0B7A7}"/>
              </a:ext>
            </a:extLst>
          </p:cNvPr>
          <p:cNvSpPr txBox="1"/>
          <p:nvPr/>
        </p:nvSpPr>
        <p:spPr>
          <a:xfrm>
            <a:off x="320305" y="1178677"/>
            <a:ext cx="173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HOW MANY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F40735-2D88-CF74-A1B3-E0CF55ADF2E0}"/>
              </a:ext>
            </a:extLst>
          </p:cNvPr>
          <p:cNvSpPr txBox="1"/>
          <p:nvPr/>
        </p:nvSpPr>
        <p:spPr>
          <a:xfrm>
            <a:off x="311725" y="1804555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63E80-09F3-7469-9521-DC4DC0FCEFBC}"/>
              </a:ext>
            </a:extLst>
          </p:cNvPr>
          <p:cNvSpPr txBox="1"/>
          <p:nvPr/>
        </p:nvSpPr>
        <p:spPr>
          <a:xfrm>
            <a:off x="311725" y="2403764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5285A-092E-E75A-BD92-581A4F3A2F78}"/>
              </a:ext>
            </a:extLst>
          </p:cNvPr>
          <p:cNvSpPr txBox="1"/>
          <p:nvPr/>
        </p:nvSpPr>
        <p:spPr>
          <a:xfrm>
            <a:off x="311725" y="3002973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39AEFA-047D-D603-E126-C7ED896EAF17}"/>
              </a:ext>
            </a:extLst>
          </p:cNvPr>
          <p:cNvSpPr txBox="1"/>
          <p:nvPr/>
        </p:nvSpPr>
        <p:spPr>
          <a:xfrm>
            <a:off x="311725" y="3602182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35C10-2477-7A71-CEA7-B3657E879E18}"/>
              </a:ext>
            </a:extLst>
          </p:cNvPr>
          <p:cNvSpPr txBox="1"/>
          <p:nvPr/>
        </p:nvSpPr>
        <p:spPr>
          <a:xfrm>
            <a:off x="311725" y="420139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16B4C1-9B34-5651-4F0B-657B58924CDF}"/>
              </a:ext>
            </a:extLst>
          </p:cNvPr>
          <p:cNvSpPr txBox="1"/>
          <p:nvPr/>
        </p:nvSpPr>
        <p:spPr>
          <a:xfrm>
            <a:off x="311725" y="480060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HOW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A6C159CD-3AD2-1D29-55F9-EB74F52C6519}"/>
              </a:ext>
            </a:extLst>
          </p:cNvPr>
          <p:cNvGrpSpPr/>
          <p:nvPr/>
        </p:nvGrpSpPr>
        <p:grpSpPr>
          <a:xfrm>
            <a:off x="7885543" y="743681"/>
            <a:ext cx="1584676" cy="861259"/>
            <a:chOff x="7885543" y="743681"/>
            <a:chExt cx="1584676" cy="86125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E19FB6-A13F-B9C6-A651-ADE8D4BB0C95}"/>
                </a:ext>
              </a:extLst>
            </p:cNvPr>
            <p:cNvSpPr txBox="1"/>
            <p:nvPr/>
          </p:nvSpPr>
          <p:spPr>
            <a:xfrm>
              <a:off x="7885543" y="743681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Customer Name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F3BB4B-A512-808A-CA32-F9C16575A871}"/>
                </a:ext>
              </a:extLst>
            </p:cNvPr>
            <p:cNvCxnSpPr>
              <a:cxnSpLocks/>
              <a:stCxn id="6" idx="0"/>
              <a:endCxn id="22" idx="2"/>
            </p:cNvCxnSpPr>
            <p:nvPr/>
          </p:nvCxnSpPr>
          <p:spPr>
            <a:xfrm flipH="1" flipV="1">
              <a:off x="8677881" y="1082235"/>
              <a:ext cx="120590" cy="5227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C090D44-9217-30F9-C090-A1C6552B6FC3}"/>
              </a:ext>
            </a:extLst>
          </p:cNvPr>
          <p:cNvGrpSpPr/>
          <p:nvPr/>
        </p:nvGrpSpPr>
        <p:grpSpPr>
          <a:xfrm>
            <a:off x="8798471" y="539182"/>
            <a:ext cx="2377014" cy="1065758"/>
            <a:chOff x="8798471" y="539182"/>
            <a:chExt cx="2377014" cy="10657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74901A-D5BB-8EEC-6D38-A607DB431279}"/>
                </a:ext>
              </a:extLst>
            </p:cNvPr>
            <p:cNvSpPr txBox="1"/>
            <p:nvPr/>
          </p:nvSpPr>
          <p:spPr>
            <a:xfrm>
              <a:off x="9590809" y="539182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Date of Birth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53EFD7-F8F2-1008-9FBC-712D44A9EAE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8798471" y="877736"/>
              <a:ext cx="1034618" cy="7272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6C9BE72-7352-D47C-A7C0-C785E7B04C3D}"/>
              </a:ext>
            </a:extLst>
          </p:cNvPr>
          <p:cNvGrpSpPr/>
          <p:nvPr/>
        </p:nvGrpSpPr>
        <p:grpSpPr>
          <a:xfrm>
            <a:off x="8798471" y="1169804"/>
            <a:ext cx="3022527" cy="435136"/>
            <a:chOff x="8798471" y="1169804"/>
            <a:chExt cx="3022527" cy="4351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7C3DC5-738D-6906-C25A-3A19D5726783}"/>
                </a:ext>
              </a:extLst>
            </p:cNvPr>
            <p:cNvSpPr txBox="1"/>
            <p:nvPr/>
          </p:nvSpPr>
          <p:spPr>
            <a:xfrm>
              <a:off x="9712499" y="1169804"/>
              <a:ext cx="2108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Demographic Group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CF6DABF-C6C3-2080-E127-022244488870}"/>
                </a:ext>
              </a:extLst>
            </p:cNvPr>
            <p:cNvCxnSpPr>
              <a:cxnSpLocks/>
              <a:stCxn id="6" idx="0"/>
              <a:endCxn id="25" idx="1"/>
            </p:cNvCxnSpPr>
            <p:nvPr/>
          </p:nvCxnSpPr>
          <p:spPr>
            <a:xfrm flipV="1">
              <a:off x="8798471" y="1339081"/>
              <a:ext cx="914028" cy="2658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39AB5D0-26D0-09DB-19D9-A3A90CCEB8AF}"/>
              </a:ext>
            </a:extLst>
          </p:cNvPr>
          <p:cNvGrpSpPr/>
          <p:nvPr/>
        </p:nvGrpSpPr>
        <p:grpSpPr>
          <a:xfrm>
            <a:off x="8798471" y="1548009"/>
            <a:ext cx="2797172" cy="338554"/>
            <a:chOff x="8798471" y="1548009"/>
            <a:chExt cx="2797172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19BE3-933B-6979-FD69-F38A25C2C41B}"/>
                </a:ext>
              </a:extLst>
            </p:cNvPr>
            <p:cNvSpPr txBox="1"/>
            <p:nvPr/>
          </p:nvSpPr>
          <p:spPr>
            <a:xfrm>
              <a:off x="10010967" y="1548009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Gender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FBE5E1-81D2-947C-86C2-F375182A5F0C}"/>
                </a:ext>
              </a:extLst>
            </p:cNvPr>
            <p:cNvCxnSpPr>
              <a:cxnSpLocks/>
              <a:stCxn id="6" idx="0"/>
              <a:endCxn id="24" idx="1"/>
            </p:cNvCxnSpPr>
            <p:nvPr/>
          </p:nvCxnSpPr>
          <p:spPr>
            <a:xfrm>
              <a:off x="8798471" y="1604940"/>
              <a:ext cx="1212496" cy="1123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E86CB34-3743-9B9A-451F-260FB446032A}"/>
              </a:ext>
            </a:extLst>
          </p:cNvPr>
          <p:cNvGrpSpPr/>
          <p:nvPr/>
        </p:nvGrpSpPr>
        <p:grpSpPr>
          <a:xfrm>
            <a:off x="8016525" y="3002973"/>
            <a:ext cx="1948639" cy="461665"/>
            <a:chOff x="8016525" y="3002973"/>
            <a:chExt cx="1948639" cy="4616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BCE4D6-8E13-0B8E-CEB3-7EBC456C007B}"/>
                </a:ext>
              </a:extLst>
            </p:cNvPr>
            <p:cNvSpPr txBox="1"/>
            <p:nvPr/>
          </p:nvSpPr>
          <p:spPr>
            <a:xfrm>
              <a:off x="8752668" y="3002973"/>
              <a:ext cx="1212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Product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D9524-EF35-039A-1B73-048C2BE38B05}"/>
                </a:ext>
              </a:extLst>
            </p:cNvPr>
            <p:cNvCxnSpPr>
              <a:cxnSpLocks/>
              <a:stCxn id="4" idx="6"/>
              <a:endCxn id="46" idx="1"/>
            </p:cNvCxnSpPr>
            <p:nvPr/>
          </p:nvCxnSpPr>
          <p:spPr>
            <a:xfrm>
              <a:off x="8016525" y="3228394"/>
              <a:ext cx="736143" cy="5412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587895E-073C-87DC-FCF5-47ED0BD4D2A3}"/>
              </a:ext>
            </a:extLst>
          </p:cNvPr>
          <p:cNvGrpSpPr/>
          <p:nvPr/>
        </p:nvGrpSpPr>
        <p:grpSpPr>
          <a:xfrm>
            <a:off x="9965164" y="2403129"/>
            <a:ext cx="1956856" cy="830677"/>
            <a:chOff x="9965164" y="2403129"/>
            <a:chExt cx="1956856" cy="83067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C6620E-24EA-95D8-0494-353E68326144}"/>
                </a:ext>
              </a:extLst>
            </p:cNvPr>
            <p:cNvSpPr txBox="1"/>
            <p:nvPr/>
          </p:nvSpPr>
          <p:spPr>
            <a:xfrm>
              <a:off x="10337344" y="2403129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Product Code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ACA33A-26D4-0E24-4C38-377A74297006}"/>
                </a:ext>
              </a:extLst>
            </p:cNvPr>
            <p:cNvCxnSpPr>
              <a:cxnSpLocks/>
              <a:stCxn id="46" idx="3"/>
              <a:endCxn id="54" idx="1"/>
            </p:cNvCxnSpPr>
            <p:nvPr/>
          </p:nvCxnSpPr>
          <p:spPr>
            <a:xfrm flipV="1">
              <a:off x="9965164" y="2572406"/>
              <a:ext cx="372180" cy="661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EC8A4E-348D-2408-1EFA-BE4B2078D496}"/>
              </a:ext>
            </a:extLst>
          </p:cNvPr>
          <p:cNvGrpSpPr/>
          <p:nvPr/>
        </p:nvGrpSpPr>
        <p:grpSpPr>
          <a:xfrm>
            <a:off x="9965164" y="2885581"/>
            <a:ext cx="2123112" cy="348225"/>
            <a:chOff x="9965164" y="2885581"/>
            <a:chExt cx="2123112" cy="34822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485B0D-4B83-F85F-8FCE-C291EB37AC3E}"/>
                </a:ext>
              </a:extLst>
            </p:cNvPr>
            <p:cNvSpPr txBox="1"/>
            <p:nvPr/>
          </p:nvSpPr>
          <p:spPr>
            <a:xfrm>
              <a:off x="10503600" y="2885581"/>
              <a:ext cx="158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Product Name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E18624-B41D-3824-8888-C0FFC578F752}"/>
                </a:ext>
              </a:extLst>
            </p:cNvPr>
            <p:cNvCxnSpPr>
              <a:cxnSpLocks/>
              <a:stCxn id="46" idx="3"/>
              <a:endCxn id="53" idx="1"/>
            </p:cNvCxnSpPr>
            <p:nvPr/>
          </p:nvCxnSpPr>
          <p:spPr>
            <a:xfrm flipV="1">
              <a:off x="9965164" y="3054858"/>
              <a:ext cx="538436" cy="1789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8447AC-4918-95E3-FBCD-7590B095A57C}"/>
              </a:ext>
            </a:extLst>
          </p:cNvPr>
          <p:cNvGrpSpPr/>
          <p:nvPr/>
        </p:nvGrpSpPr>
        <p:grpSpPr>
          <a:xfrm>
            <a:off x="9965164" y="3170669"/>
            <a:ext cx="2218332" cy="338554"/>
            <a:chOff x="9965164" y="3170669"/>
            <a:chExt cx="2218332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24F3ED-A1F9-7439-60EA-8FD7DEA2FEB3}"/>
                </a:ext>
              </a:extLst>
            </p:cNvPr>
            <p:cNvSpPr txBox="1"/>
            <p:nvPr/>
          </p:nvSpPr>
          <p:spPr>
            <a:xfrm>
              <a:off x="10354512" y="3170669"/>
              <a:ext cx="1828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Product Description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7B2E559-7CA2-BAB1-8595-5287D395EE8C}"/>
                </a:ext>
              </a:extLst>
            </p:cNvPr>
            <p:cNvCxnSpPr>
              <a:cxnSpLocks/>
              <a:stCxn id="46" idx="3"/>
              <a:endCxn id="55" idx="1"/>
            </p:cNvCxnSpPr>
            <p:nvPr/>
          </p:nvCxnSpPr>
          <p:spPr>
            <a:xfrm>
              <a:off x="9965164" y="3233806"/>
              <a:ext cx="389348" cy="1061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F22A7E-4835-EBD0-5A83-9B1156E5A2FF}"/>
              </a:ext>
            </a:extLst>
          </p:cNvPr>
          <p:cNvGrpSpPr/>
          <p:nvPr/>
        </p:nvGrpSpPr>
        <p:grpSpPr>
          <a:xfrm>
            <a:off x="9965164" y="3233806"/>
            <a:ext cx="1645097" cy="648098"/>
            <a:chOff x="9965164" y="3233806"/>
            <a:chExt cx="1645097" cy="64809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48EFBE-7141-AE43-3620-79BF148084E5}"/>
                </a:ext>
              </a:extLst>
            </p:cNvPr>
            <p:cNvSpPr txBox="1"/>
            <p:nvPr/>
          </p:nvSpPr>
          <p:spPr>
            <a:xfrm>
              <a:off x="10515210" y="3543350"/>
              <a:ext cx="10950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Category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72B9B3F-4D96-65E1-3E62-4CE3EF8F5BDC}"/>
                </a:ext>
              </a:extLst>
            </p:cNvPr>
            <p:cNvCxnSpPr>
              <a:cxnSpLocks/>
              <a:stCxn id="56" idx="1"/>
              <a:endCxn id="46" idx="3"/>
            </p:cNvCxnSpPr>
            <p:nvPr/>
          </p:nvCxnSpPr>
          <p:spPr>
            <a:xfrm flipH="1" flipV="1">
              <a:off x="9965164" y="3233806"/>
              <a:ext cx="550046" cy="47882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CEC6B9-8729-70B7-9BEA-DC435DAF6C9B}"/>
              </a:ext>
            </a:extLst>
          </p:cNvPr>
          <p:cNvGrpSpPr/>
          <p:nvPr/>
        </p:nvGrpSpPr>
        <p:grpSpPr>
          <a:xfrm>
            <a:off x="9965164" y="3233806"/>
            <a:ext cx="2365702" cy="1072734"/>
            <a:chOff x="9965164" y="3233806"/>
            <a:chExt cx="2365702" cy="107273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15711F-E748-82A7-5B44-BBCD34831FBC}"/>
                </a:ext>
              </a:extLst>
            </p:cNvPr>
            <p:cNvSpPr txBox="1"/>
            <p:nvPr/>
          </p:nvSpPr>
          <p:spPr>
            <a:xfrm>
              <a:off x="10501882" y="3967986"/>
              <a:ext cx="1828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Colour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0B65166-D7E5-7744-523A-AD7794F2A5DB}"/>
                </a:ext>
              </a:extLst>
            </p:cNvPr>
            <p:cNvCxnSpPr>
              <a:cxnSpLocks/>
              <a:stCxn id="57" idx="1"/>
              <a:endCxn id="46" idx="3"/>
            </p:cNvCxnSpPr>
            <p:nvPr/>
          </p:nvCxnSpPr>
          <p:spPr>
            <a:xfrm flipH="1" flipV="1">
              <a:off x="9965164" y="3233806"/>
              <a:ext cx="536718" cy="90345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124B3A-7949-AA00-386A-19E2EF26F96F}"/>
              </a:ext>
            </a:extLst>
          </p:cNvPr>
          <p:cNvGrpSpPr/>
          <p:nvPr/>
        </p:nvGrpSpPr>
        <p:grpSpPr>
          <a:xfrm>
            <a:off x="7707742" y="3932023"/>
            <a:ext cx="1090729" cy="828019"/>
            <a:chOff x="7707742" y="3932023"/>
            <a:chExt cx="1090729" cy="82801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95907A-4530-80B8-27A3-A1FDFF67D6EC}"/>
                </a:ext>
              </a:extLst>
            </p:cNvPr>
            <p:cNvSpPr txBox="1"/>
            <p:nvPr/>
          </p:nvSpPr>
          <p:spPr>
            <a:xfrm>
              <a:off x="7959489" y="4298377"/>
              <a:ext cx="838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Date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A63D91-AFE7-4866-182B-E64DC93125BD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7707742" y="3932023"/>
              <a:ext cx="437679" cy="374517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1ADE48-B01F-0A16-A151-BD6444450EA1}"/>
              </a:ext>
            </a:extLst>
          </p:cNvPr>
          <p:cNvGrpSpPr/>
          <p:nvPr/>
        </p:nvGrpSpPr>
        <p:grpSpPr>
          <a:xfrm>
            <a:off x="9171985" y="5169933"/>
            <a:ext cx="1165359" cy="562133"/>
            <a:chOff x="9171985" y="5169933"/>
            <a:chExt cx="1165359" cy="5621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C57153-E3FA-56E1-AD72-E27B09185179}"/>
                </a:ext>
              </a:extLst>
            </p:cNvPr>
            <p:cNvSpPr txBox="1"/>
            <p:nvPr/>
          </p:nvSpPr>
          <p:spPr>
            <a:xfrm>
              <a:off x="9301813" y="5393512"/>
              <a:ext cx="1035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Quarter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78DEA5-7E67-35AC-9371-6DA266203812}"/>
                </a:ext>
              </a:extLst>
            </p:cNvPr>
            <p:cNvCxnSpPr>
              <a:cxnSpLocks/>
            </p:cNvCxnSpPr>
            <p:nvPr/>
          </p:nvCxnSpPr>
          <p:spPr>
            <a:xfrm>
              <a:off x="9171985" y="5169933"/>
              <a:ext cx="381344" cy="277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89E250-E3C4-A06B-FDD1-0C2EC7C30C8D}"/>
              </a:ext>
            </a:extLst>
          </p:cNvPr>
          <p:cNvGrpSpPr/>
          <p:nvPr/>
        </p:nvGrpSpPr>
        <p:grpSpPr>
          <a:xfrm>
            <a:off x="9892316" y="5721675"/>
            <a:ext cx="1323835" cy="541352"/>
            <a:chOff x="9892316" y="5721675"/>
            <a:chExt cx="1323835" cy="54135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C821B7C-078C-F317-F477-3A7AA07734D0}"/>
                </a:ext>
              </a:extLst>
            </p:cNvPr>
            <p:cNvSpPr txBox="1"/>
            <p:nvPr/>
          </p:nvSpPr>
          <p:spPr>
            <a:xfrm>
              <a:off x="10180620" y="5924473"/>
              <a:ext cx="10355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Year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4E8C63E-BD72-5195-3959-A13E48280688}"/>
                </a:ext>
              </a:extLst>
            </p:cNvPr>
            <p:cNvCxnSpPr>
              <a:cxnSpLocks/>
            </p:cNvCxnSpPr>
            <p:nvPr/>
          </p:nvCxnSpPr>
          <p:spPr>
            <a:xfrm>
              <a:off x="9892316" y="5721675"/>
              <a:ext cx="340259" cy="309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B8E3E8-7B90-6BCC-714C-6C03A5F49325}"/>
              </a:ext>
            </a:extLst>
          </p:cNvPr>
          <p:cNvGrpSpPr/>
          <p:nvPr/>
        </p:nvGrpSpPr>
        <p:grpSpPr>
          <a:xfrm>
            <a:off x="8378980" y="4760042"/>
            <a:ext cx="1091239" cy="493018"/>
            <a:chOff x="8378980" y="4760042"/>
            <a:chExt cx="1091239" cy="493018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F059D2-2D66-8115-CB39-BAE7FB36AD45}"/>
                </a:ext>
              </a:extLst>
            </p:cNvPr>
            <p:cNvSpPr txBox="1"/>
            <p:nvPr/>
          </p:nvSpPr>
          <p:spPr>
            <a:xfrm>
              <a:off x="8648847" y="4914506"/>
              <a:ext cx="821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Month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F6ABA0A-F44F-BB97-D460-065D08EA64AA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>
              <a:off x="8378980" y="4760042"/>
              <a:ext cx="436996" cy="2097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C277B6-53AF-BA3A-1026-5256469D0285}"/>
              </a:ext>
            </a:extLst>
          </p:cNvPr>
          <p:cNvGrpSpPr/>
          <p:nvPr/>
        </p:nvGrpSpPr>
        <p:grpSpPr>
          <a:xfrm>
            <a:off x="7687765" y="4760042"/>
            <a:ext cx="1364820" cy="1817736"/>
            <a:chOff x="7687765" y="4760042"/>
            <a:chExt cx="1364820" cy="1817736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3D3C8F-1C7E-7FAF-E860-E19DDC3785D1}"/>
                </a:ext>
              </a:extLst>
            </p:cNvPr>
            <p:cNvCxnSpPr>
              <a:cxnSpLocks/>
              <a:stCxn id="76" idx="2"/>
              <a:endCxn id="99" idx="0"/>
            </p:cNvCxnSpPr>
            <p:nvPr/>
          </p:nvCxnSpPr>
          <p:spPr>
            <a:xfrm>
              <a:off x="8378980" y="4760042"/>
              <a:ext cx="1586" cy="2252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DFF2387-5A04-D539-D83D-F5428977DFD1}"/>
                </a:ext>
              </a:extLst>
            </p:cNvPr>
            <p:cNvSpPr txBox="1"/>
            <p:nvPr/>
          </p:nvSpPr>
          <p:spPr>
            <a:xfrm>
              <a:off x="7969880" y="4985267"/>
              <a:ext cx="821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Week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1D3CBAA-A8E3-A0E0-CDB2-B30632018054}"/>
                </a:ext>
              </a:extLst>
            </p:cNvPr>
            <p:cNvSpPr txBox="1"/>
            <p:nvPr/>
          </p:nvSpPr>
          <p:spPr>
            <a:xfrm>
              <a:off x="7959489" y="5607977"/>
              <a:ext cx="821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Period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14BE6C3-92C4-5AE6-C6BA-14739BFB637E}"/>
                </a:ext>
              </a:extLst>
            </p:cNvPr>
            <p:cNvSpPr txBox="1"/>
            <p:nvPr/>
          </p:nvSpPr>
          <p:spPr>
            <a:xfrm>
              <a:off x="7687765" y="6239224"/>
              <a:ext cx="13648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Financial Year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201ECEF-20BB-D1E6-1AD4-DB15F4BE5F84}"/>
                </a:ext>
              </a:extLst>
            </p:cNvPr>
            <p:cNvCxnSpPr>
              <a:cxnSpLocks/>
              <a:stCxn id="99" idx="2"/>
              <a:endCxn id="100" idx="0"/>
            </p:cNvCxnSpPr>
            <p:nvPr/>
          </p:nvCxnSpPr>
          <p:spPr>
            <a:xfrm flipH="1">
              <a:off x="8370175" y="5323821"/>
              <a:ext cx="10391" cy="2841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B8A44C6-AAAD-F08C-9F39-A045F62116F0}"/>
                </a:ext>
              </a:extLst>
            </p:cNvPr>
            <p:cNvCxnSpPr>
              <a:cxnSpLocks/>
              <a:stCxn id="100" idx="2"/>
              <a:endCxn id="101" idx="0"/>
            </p:cNvCxnSpPr>
            <p:nvPr/>
          </p:nvCxnSpPr>
          <p:spPr>
            <a:xfrm>
              <a:off x="8370175" y="5946531"/>
              <a:ext cx="0" cy="29269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D094EA-E340-51C3-A725-469DDE0CE9C5}"/>
              </a:ext>
            </a:extLst>
          </p:cNvPr>
          <p:cNvGrpSpPr/>
          <p:nvPr/>
        </p:nvGrpSpPr>
        <p:grpSpPr>
          <a:xfrm>
            <a:off x="4407225" y="3932023"/>
            <a:ext cx="1998465" cy="1037778"/>
            <a:chOff x="4407225" y="3932023"/>
            <a:chExt cx="1998465" cy="103777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837EC63-4CD3-780B-C67E-4EF7179CEA08}"/>
                </a:ext>
              </a:extLst>
            </p:cNvPr>
            <p:cNvSpPr txBox="1"/>
            <p:nvPr/>
          </p:nvSpPr>
          <p:spPr>
            <a:xfrm>
              <a:off x="4407225" y="4508136"/>
              <a:ext cx="19984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Store Location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6CB6331-1AA7-B033-E573-007AC700A0BA}"/>
                </a:ext>
              </a:extLst>
            </p:cNvPr>
            <p:cNvCxnSpPr>
              <a:cxnSpLocks/>
              <a:stCxn id="4" idx="3"/>
              <a:endCxn id="115" idx="0"/>
            </p:cNvCxnSpPr>
            <p:nvPr/>
          </p:nvCxnSpPr>
          <p:spPr>
            <a:xfrm flipH="1">
              <a:off x="5406458" y="3932023"/>
              <a:ext cx="810351" cy="576113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FD74A-4D5F-6582-EE7A-E5A7FFDA2909}"/>
              </a:ext>
            </a:extLst>
          </p:cNvPr>
          <p:cNvGrpSpPr/>
          <p:nvPr/>
        </p:nvGrpSpPr>
        <p:grpSpPr>
          <a:xfrm>
            <a:off x="2914985" y="4969801"/>
            <a:ext cx="3982552" cy="1946531"/>
            <a:chOff x="2914985" y="4969801"/>
            <a:chExt cx="3982552" cy="1946531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B821C36-17FE-4EED-0533-D61909E3BFDA}"/>
                </a:ext>
              </a:extLst>
            </p:cNvPr>
            <p:cNvSpPr txBox="1"/>
            <p:nvPr/>
          </p:nvSpPr>
          <p:spPr>
            <a:xfrm>
              <a:off x="2925376" y="6577778"/>
              <a:ext cx="15350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Region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3417147-44FB-1E6C-F67F-F7AFCBEEF8F5}"/>
                </a:ext>
              </a:extLst>
            </p:cNvPr>
            <p:cNvGrpSpPr/>
            <p:nvPr/>
          </p:nvGrpSpPr>
          <p:grpSpPr>
            <a:xfrm>
              <a:off x="2914985" y="4969801"/>
              <a:ext cx="3982552" cy="1607977"/>
              <a:chOff x="2914985" y="4969801"/>
              <a:chExt cx="3982552" cy="1607977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A768FEF-A43B-9B73-9D96-1B55ABCBCC41}"/>
                  </a:ext>
                </a:extLst>
              </p:cNvPr>
              <p:cNvSpPr txBox="1"/>
              <p:nvPr/>
            </p:nvSpPr>
            <p:spPr>
              <a:xfrm>
                <a:off x="3417292" y="5104939"/>
                <a:ext cx="5185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City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392142E-3541-956C-BF98-958FC2506913}"/>
                  </a:ext>
                </a:extLst>
              </p:cNvPr>
              <p:cNvSpPr txBox="1"/>
              <p:nvPr/>
            </p:nvSpPr>
            <p:spPr>
              <a:xfrm>
                <a:off x="2914985" y="5607977"/>
                <a:ext cx="1535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County/State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17B3ECE-1B82-0042-DC9C-AEB0960F078C}"/>
                  </a:ext>
                </a:extLst>
              </p:cNvPr>
              <p:cNvSpPr txBox="1"/>
              <p:nvPr/>
            </p:nvSpPr>
            <p:spPr>
              <a:xfrm>
                <a:off x="2914985" y="6128081"/>
                <a:ext cx="1535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Country</a:t>
                </a: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2FDEDA9-50B8-F099-FDB7-D0749A9545B9}"/>
                  </a:ext>
                </a:extLst>
              </p:cNvPr>
              <p:cNvCxnSpPr>
                <a:cxnSpLocks/>
                <a:stCxn id="115" idx="2"/>
                <a:endCxn id="124" idx="3"/>
              </p:cNvCxnSpPr>
              <p:nvPr/>
            </p:nvCxnSpPr>
            <p:spPr>
              <a:xfrm flipH="1">
                <a:off x="3935813" y="4969801"/>
                <a:ext cx="1470645" cy="30441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3DE7444-D752-FF51-9B25-6BCB6792916D}"/>
                  </a:ext>
                </a:extLst>
              </p:cNvPr>
              <p:cNvCxnSpPr>
                <a:cxnSpLocks/>
                <a:stCxn id="124" idx="2"/>
                <a:endCxn id="125" idx="0"/>
              </p:cNvCxnSpPr>
              <p:nvPr/>
            </p:nvCxnSpPr>
            <p:spPr>
              <a:xfrm>
                <a:off x="3676553" y="5443493"/>
                <a:ext cx="5952" cy="16448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77578320-5D3F-231F-C268-AB36AFC026A4}"/>
                  </a:ext>
                </a:extLst>
              </p:cNvPr>
              <p:cNvCxnSpPr>
                <a:cxnSpLocks/>
                <a:stCxn id="125" idx="2"/>
                <a:endCxn id="126" idx="0"/>
              </p:cNvCxnSpPr>
              <p:nvPr/>
            </p:nvCxnSpPr>
            <p:spPr>
              <a:xfrm>
                <a:off x="3682505" y="5946531"/>
                <a:ext cx="0" cy="18155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99844429-0403-FB2B-60F9-AB57A5CCE782}"/>
                  </a:ext>
                </a:extLst>
              </p:cNvPr>
              <p:cNvCxnSpPr>
                <a:cxnSpLocks/>
                <a:stCxn id="126" idx="2"/>
              </p:cNvCxnSpPr>
              <p:nvPr/>
            </p:nvCxnSpPr>
            <p:spPr>
              <a:xfrm>
                <a:off x="3682505" y="6466635"/>
                <a:ext cx="0" cy="11114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3E37991-99E9-1197-BC6B-30C45D196D3D}"/>
                  </a:ext>
                </a:extLst>
              </p:cNvPr>
              <p:cNvSpPr txBox="1"/>
              <p:nvPr/>
            </p:nvSpPr>
            <p:spPr>
              <a:xfrm>
                <a:off x="5809984" y="5265262"/>
                <a:ext cx="10875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Longitude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A0BD38E-5153-631A-4DB6-3D2B2B76B5FE}"/>
                  </a:ext>
                </a:extLst>
              </p:cNvPr>
              <p:cNvSpPr txBox="1"/>
              <p:nvPr/>
            </p:nvSpPr>
            <p:spPr>
              <a:xfrm>
                <a:off x="4631780" y="5252212"/>
                <a:ext cx="10875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Latitude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2BC7132-EE54-839C-D51F-69FBD9B0C356}"/>
                  </a:ext>
                </a:extLst>
              </p:cNvPr>
              <p:cNvCxnSpPr>
                <a:cxnSpLocks/>
                <a:stCxn id="115" idx="2"/>
                <a:endCxn id="142" idx="0"/>
              </p:cNvCxnSpPr>
              <p:nvPr/>
            </p:nvCxnSpPr>
            <p:spPr>
              <a:xfrm flipH="1">
                <a:off x="5175557" y="4969801"/>
                <a:ext cx="230901" cy="2824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F43484E-48CD-A00D-6E6F-44312E8AA767}"/>
                  </a:ext>
                </a:extLst>
              </p:cNvPr>
              <p:cNvCxnSpPr>
                <a:cxnSpLocks/>
                <a:stCxn id="115" idx="2"/>
                <a:endCxn id="141" idx="0"/>
              </p:cNvCxnSpPr>
              <p:nvPr/>
            </p:nvCxnSpPr>
            <p:spPr>
              <a:xfrm>
                <a:off x="5406458" y="4969801"/>
                <a:ext cx="947303" cy="29546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DA10DE-02F5-3009-AE8D-F591A893B759}"/>
              </a:ext>
            </a:extLst>
          </p:cNvPr>
          <p:cNvGrpSpPr/>
          <p:nvPr/>
        </p:nvGrpSpPr>
        <p:grpSpPr>
          <a:xfrm>
            <a:off x="3587205" y="2864730"/>
            <a:ext cx="2320821" cy="461665"/>
            <a:chOff x="3587205" y="2864730"/>
            <a:chExt cx="2320821" cy="46166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A98AE96-68F1-A620-A02C-08595D2F6045}"/>
                </a:ext>
              </a:extLst>
            </p:cNvPr>
            <p:cNvSpPr txBox="1"/>
            <p:nvPr/>
          </p:nvSpPr>
          <p:spPr>
            <a:xfrm>
              <a:off x="3587205" y="2864730"/>
              <a:ext cx="15846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Promotion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29A29C-01B4-DD3C-EDAB-36967E5C8E97}"/>
                </a:ext>
              </a:extLst>
            </p:cNvPr>
            <p:cNvCxnSpPr>
              <a:cxnSpLocks/>
              <a:stCxn id="4" idx="2"/>
              <a:endCxn id="123" idx="3"/>
            </p:cNvCxnSpPr>
            <p:nvPr/>
          </p:nvCxnSpPr>
          <p:spPr>
            <a:xfrm flipH="1" flipV="1">
              <a:off x="5171882" y="3095563"/>
              <a:ext cx="736144" cy="132831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F1E633-963D-C3BD-4B26-1E1C028DB90E}"/>
              </a:ext>
            </a:extLst>
          </p:cNvPr>
          <p:cNvGrpSpPr/>
          <p:nvPr/>
        </p:nvGrpSpPr>
        <p:grpSpPr>
          <a:xfrm>
            <a:off x="2055588" y="2443934"/>
            <a:ext cx="2128387" cy="1301941"/>
            <a:chOff x="2055588" y="2443934"/>
            <a:chExt cx="2128387" cy="130194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8EDDB37-37CF-E636-1210-2A837473F57E}"/>
                </a:ext>
              </a:extLst>
            </p:cNvPr>
            <p:cNvSpPr txBox="1"/>
            <p:nvPr/>
          </p:nvSpPr>
          <p:spPr>
            <a:xfrm>
              <a:off x="2168011" y="2443934"/>
              <a:ext cx="1216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Promo Code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3C5892A-8B03-DB7D-8A87-F3B9AA9EFBCB}"/>
                </a:ext>
              </a:extLst>
            </p:cNvPr>
            <p:cNvSpPr txBox="1"/>
            <p:nvPr/>
          </p:nvSpPr>
          <p:spPr>
            <a:xfrm>
              <a:off x="2055588" y="3407321"/>
              <a:ext cx="2128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Promo Description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4E53F15-7ACB-E66C-D615-2FC6CD8F06C3}"/>
                </a:ext>
              </a:extLst>
            </p:cNvPr>
            <p:cNvCxnSpPr>
              <a:cxnSpLocks/>
              <a:stCxn id="123" idx="1"/>
              <a:endCxn id="157" idx="2"/>
            </p:cNvCxnSpPr>
            <p:nvPr/>
          </p:nvCxnSpPr>
          <p:spPr>
            <a:xfrm flipH="1" flipV="1">
              <a:off x="2776266" y="2782488"/>
              <a:ext cx="810939" cy="3130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7257E90-8C49-AF7D-512D-B5F20C9E519E}"/>
                </a:ext>
              </a:extLst>
            </p:cNvPr>
            <p:cNvCxnSpPr>
              <a:cxnSpLocks/>
              <a:stCxn id="123" idx="1"/>
              <a:endCxn id="158" idx="0"/>
            </p:cNvCxnSpPr>
            <p:nvPr/>
          </p:nvCxnSpPr>
          <p:spPr>
            <a:xfrm flipH="1">
              <a:off x="3119782" y="3095563"/>
              <a:ext cx="467423" cy="3117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28ADE5-F46B-4006-4E46-7F719FDB6F8F}"/>
              </a:ext>
            </a:extLst>
          </p:cNvPr>
          <p:cNvGrpSpPr/>
          <p:nvPr/>
        </p:nvGrpSpPr>
        <p:grpSpPr>
          <a:xfrm>
            <a:off x="3802245" y="1404237"/>
            <a:ext cx="2414564" cy="1120528"/>
            <a:chOff x="3802245" y="1404237"/>
            <a:chExt cx="2414564" cy="112052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692C5EE-57C7-5A0F-C2E6-BDDC1E79E364}"/>
                </a:ext>
              </a:extLst>
            </p:cNvPr>
            <p:cNvSpPr txBox="1"/>
            <p:nvPr/>
          </p:nvSpPr>
          <p:spPr>
            <a:xfrm>
              <a:off x="3802245" y="1404237"/>
              <a:ext cx="19984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Payment Type</a:t>
              </a: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8F8E94D-091C-34EB-2B70-08D303812370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5386921" y="1886563"/>
              <a:ext cx="829888" cy="638202"/>
            </a:xfrm>
            <a:prstGeom prst="line">
              <a:avLst/>
            </a:prstGeom>
            <a:ln w="34925" cap="rnd">
              <a:solidFill>
                <a:schemeClr val="tx1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F12E92-B87C-0405-FEC2-B39F8354273C}"/>
              </a:ext>
            </a:extLst>
          </p:cNvPr>
          <p:cNvGrpSpPr/>
          <p:nvPr/>
        </p:nvGrpSpPr>
        <p:grpSpPr>
          <a:xfrm>
            <a:off x="2146418" y="539182"/>
            <a:ext cx="2018314" cy="1291208"/>
            <a:chOff x="2146418" y="539182"/>
            <a:chExt cx="2018314" cy="1291208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6DC3F5E-7C0C-98FC-BCF4-0C85F67FB378}"/>
                </a:ext>
              </a:extLst>
            </p:cNvPr>
            <p:cNvSpPr txBox="1"/>
            <p:nvPr/>
          </p:nvSpPr>
          <p:spPr>
            <a:xfrm>
              <a:off x="2245707" y="1491836"/>
              <a:ext cx="899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Provider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46C759B-F15D-F201-6346-0E436E4C9DAA}"/>
                </a:ext>
              </a:extLst>
            </p:cNvPr>
            <p:cNvSpPr txBox="1"/>
            <p:nvPr/>
          </p:nvSpPr>
          <p:spPr>
            <a:xfrm>
              <a:off x="2146418" y="539182"/>
              <a:ext cx="2018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Cash/Card/Finance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E2A0-6827-1474-1FAC-259CE2D54049}"/>
                </a:ext>
              </a:extLst>
            </p:cNvPr>
            <p:cNvCxnSpPr>
              <a:cxnSpLocks/>
              <a:stCxn id="177" idx="3"/>
              <a:endCxn id="121" idx="1"/>
            </p:cNvCxnSpPr>
            <p:nvPr/>
          </p:nvCxnSpPr>
          <p:spPr>
            <a:xfrm flipV="1">
              <a:off x="3144990" y="1635070"/>
              <a:ext cx="657255" cy="260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7100966-6DDE-B135-3B47-BE1EE25412FC}"/>
                </a:ext>
              </a:extLst>
            </p:cNvPr>
            <p:cNvCxnSpPr>
              <a:cxnSpLocks/>
              <a:stCxn id="178" idx="2"/>
              <a:endCxn id="121" idx="1"/>
            </p:cNvCxnSpPr>
            <p:nvPr/>
          </p:nvCxnSpPr>
          <p:spPr>
            <a:xfrm>
              <a:off x="3155575" y="877736"/>
              <a:ext cx="646670" cy="75733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633A9898-C302-701E-C064-112C0BB5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04" y="17380"/>
            <a:ext cx="2018314" cy="609600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WHO DOES WHAT?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EAF4D8-80C6-BA33-FFFB-CBBE76F85845}"/>
              </a:ext>
            </a:extLst>
          </p:cNvPr>
          <p:cNvSpPr txBox="1">
            <a:spLocks/>
          </p:cNvSpPr>
          <p:nvPr/>
        </p:nvSpPr>
        <p:spPr>
          <a:xfrm>
            <a:off x="2274200" y="17380"/>
            <a:ext cx="3132257" cy="609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Customer buys product</a:t>
            </a:r>
          </a:p>
        </p:txBody>
      </p:sp>
    </p:spTree>
    <p:extLst>
      <p:ext uri="{BB962C8B-B14F-4D97-AF65-F5344CB8AC3E}">
        <p14:creationId xmlns:p14="http://schemas.microsoft.com/office/powerpoint/2010/main" val="27471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56267-301E-5DE0-9A6A-28CB2244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Tips and advice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89584-223A-BF5D-C6C4-210E8DA41F8E}"/>
              </a:ext>
            </a:extLst>
          </p:cNvPr>
          <p:cNvSpPr txBox="1"/>
          <p:nvPr/>
        </p:nvSpPr>
        <p:spPr>
          <a:xfrm>
            <a:off x="1212574" y="739654"/>
            <a:ext cx="10286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Ask the 7Ws multiple times – often there is more than one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…but for some </a:t>
            </a:r>
            <a:r>
              <a:rPr lang="en-GB" sz="2000" dirty="0" err="1"/>
              <a:t>Ws</a:t>
            </a:r>
            <a:r>
              <a:rPr lang="en-GB" sz="2000" dirty="0"/>
              <a:t> there may be no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One sun model per event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Hold multiple workshops if necessary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You can do this </a:t>
            </a:r>
            <a:r>
              <a:rPr lang="en-GB" sz="2000" i="1" dirty="0"/>
              <a:t>before</a:t>
            </a:r>
            <a:r>
              <a:rPr lang="en-GB" sz="2000" dirty="0"/>
              <a:t> data discovery if you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Don’t get bogged down in what you already know about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You may wish to use your logical model to go away and design a physical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But this isn’t the finished/fixed design – it’s a target, but may change during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You can consolidate multiple sun models in to a Bus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4089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466A821-6C8B-1CB4-AEA2-3A96AB857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839044"/>
            <a:ext cx="6562725" cy="460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27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756267-301E-5DE0-9A6A-28CB2244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GaPS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89584-223A-BF5D-C6C4-210E8DA41F8E}"/>
              </a:ext>
            </a:extLst>
          </p:cNvPr>
          <p:cNvSpPr txBox="1"/>
          <p:nvPr/>
        </p:nvSpPr>
        <p:spPr>
          <a:xfrm>
            <a:off x="1517374" y="1234954"/>
            <a:ext cx="10286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Assumes one-to-many relationships.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Design doesn’t cover things like bridge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Doesn’t cover dimension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This tends to come out during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45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912309-58F6-3772-2AD7-415BE2F6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27487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38B036-E43B-DAFC-76A6-DEB1B5E5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IT YOUR OWN!</a:t>
            </a:r>
          </a:p>
        </p:txBody>
      </p:sp>
      <p:pic>
        <p:nvPicPr>
          <p:cNvPr id="4" name="Picture 3" descr="A person drinking from a cup&#10;&#10;Description automatically generated with medium confidence">
            <a:extLst>
              <a:ext uri="{FF2B5EF4-FFF2-40B4-BE49-F238E27FC236}">
                <a16:creationId xmlns:a16="http://schemas.microsoft.com/office/drawing/2014/main" id="{EEFEE58B-0A3D-0ECE-A037-30952A76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57200"/>
            <a:ext cx="3962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9F0300-AC1D-DAE1-3B2D-B75D8945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187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7830-7936-16DC-668B-A2FF7EAC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689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her hands on her head&#10;&#10;Description automatically generated with medium confidence">
            <a:extLst>
              <a:ext uri="{FF2B5EF4-FFF2-40B4-BE49-F238E27FC236}">
                <a16:creationId xmlns:a16="http://schemas.microsoft.com/office/drawing/2014/main" id="{939F863A-6796-DCC4-2F6F-24270625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67" y="749486"/>
            <a:ext cx="8027867" cy="53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C47F49D-3555-2958-359B-5012B4C7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720983"/>
            <a:ext cx="8092440" cy="54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3F3967-0D62-9F1E-AD8A-B6EFEE2C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star schema still relevant?</a:t>
            </a:r>
          </a:p>
        </p:txBody>
      </p:sp>
    </p:spTree>
    <p:extLst>
      <p:ext uri="{BB962C8B-B14F-4D97-AF65-F5344CB8AC3E}">
        <p14:creationId xmlns:p14="http://schemas.microsoft.com/office/powerpoint/2010/main" val="101473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C6D60-8091-75E1-B5AD-902E7A1C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star schema still relevant?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2099C-DAAA-4CBB-85CA-8462A622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53" y="960038"/>
            <a:ext cx="3560038" cy="293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FA63B-C3DE-C20D-EE81-10D5B28C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832" y="2355498"/>
            <a:ext cx="5768821" cy="293978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71D5C-9327-5AA1-3338-8B10D46A6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079" y="3053697"/>
            <a:ext cx="5534775" cy="34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2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ooking, dark&#10;&#10;Description automatically generated">
            <a:extLst>
              <a:ext uri="{FF2B5EF4-FFF2-40B4-BE49-F238E27FC236}">
                <a16:creationId xmlns:a16="http://schemas.microsoft.com/office/drawing/2014/main" id="{AA67AE82-E0BE-0D98-89EF-436D87647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21" y="922478"/>
            <a:ext cx="5627531" cy="4771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593D1-92F2-6611-F66A-EB6605B6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85" y="1163758"/>
            <a:ext cx="7388230" cy="453048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60F5DA-5044-B106-DFDE-B45658BB2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12" y="1764154"/>
            <a:ext cx="10878493" cy="38141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992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- Community Sessions</Template>
  <TotalTime>620</TotalTime>
  <Words>522</Words>
  <Application>Microsoft Office PowerPoint</Application>
  <PresentationFormat>Widescreen</PresentationFormat>
  <Paragraphs>171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Bebas Neue</vt:lpstr>
      <vt:lpstr>Calibri</vt:lpstr>
      <vt:lpstr>AA - Community Sessions</vt:lpstr>
      <vt:lpstr>Gathering DATA MODELLING REQUIREMENTS FOR THE LAKEHOUSE</vt:lpstr>
      <vt:lpstr>ABOUT ME</vt:lpstr>
      <vt:lpstr>PowerPoint Presentation</vt:lpstr>
      <vt:lpstr>Why are we here?</vt:lpstr>
      <vt:lpstr>PowerPoint Presentation</vt:lpstr>
      <vt:lpstr>PowerPoint Presentation</vt:lpstr>
      <vt:lpstr>Is star schema still relevant?</vt:lpstr>
      <vt:lpstr>Is star schema still relevant?</vt:lpstr>
      <vt:lpstr>PowerPoint Presentation</vt:lpstr>
      <vt:lpstr>Medallion architecture</vt:lpstr>
      <vt:lpstr>Advancing analytics architecture</vt:lpstr>
      <vt:lpstr>What is a star schema?</vt:lpstr>
      <vt:lpstr>Different personas</vt:lpstr>
      <vt:lpstr>Requirements gathering methodology</vt:lpstr>
      <vt:lpstr>sunbeam</vt:lpstr>
      <vt:lpstr>DATA MODELLING TOOLS &amp; TECHNIQUES</vt:lpstr>
      <vt:lpstr>Beam*</vt:lpstr>
      <vt:lpstr>BEAM*</vt:lpstr>
      <vt:lpstr>SUN MODELLING</vt:lpstr>
      <vt:lpstr>Sun modelling</vt:lpstr>
      <vt:lpstr>TYPES OF DATA MODEL</vt:lpstr>
      <vt:lpstr>User model</vt:lpstr>
      <vt:lpstr>Physical model</vt:lpstr>
      <vt:lpstr>Logical model</vt:lpstr>
      <vt:lpstr>Running a workshop</vt:lpstr>
      <vt:lpstr>Hold A workshop</vt:lpstr>
      <vt:lpstr>WHO TO INVITE?</vt:lpstr>
      <vt:lpstr>The 3 ds</vt:lpstr>
      <vt:lpstr>The 3 Ds</vt:lpstr>
      <vt:lpstr>discover</vt:lpstr>
      <vt:lpstr>WHO DOES WHAT?</vt:lpstr>
      <vt:lpstr>DESCRIbe</vt:lpstr>
      <vt:lpstr>PowerPoint Presentation</vt:lpstr>
      <vt:lpstr>7W s</vt:lpstr>
      <vt:lpstr>DOCUMENT</vt:lpstr>
      <vt:lpstr>WHO DOES WHAT?</vt:lpstr>
      <vt:lpstr>Tips and advice</vt:lpstr>
      <vt:lpstr>PowerPoint Presentation</vt:lpstr>
      <vt:lpstr>GaPS</vt:lpstr>
      <vt:lpstr>MAKE IT YOUR OWN!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7</cp:revision>
  <dcterms:created xsi:type="dcterms:W3CDTF">2022-10-08T09:42:49Z</dcterms:created>
  <dcterms:modified xsi:type="dcterms:W3CDTF">2023-01-28T11:01:44Z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